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77" r:id="rId1"/>
  </p:sldMasterIdLst>
  <p:sldIdLst>
    <p:sldId id="256" r:id="rId2"/>
    <p:sldId id="266" r:id="rId3"/>
    <p:sldId id="267" r:id="rId4"/>
    <p:sldId id="271" r:id="rId5"/>
    <p:sldId id="269" r:id="rId6"/>
    <p:sldId id="268" r:id="rId7"/>
    <p:sldId id="262" r:id="rId8"/>
    <p:sldId id="263" r:id="rId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Nikhil Muralikrishna" initials="NM" lastIdx="1" clrIdx="0">
    <p:extLst>
      <p:ext uri="{19B8F6BF-5375-455C-9EA6-DF929625EA0E}">
        <p15:presenceInfo xmlns:p15="http://schemas.microsoft.com/office/powerpoint/2012/main" userId="fde2c932d426c0b4"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80" d="100"/>
          <a:sy n="80" d="100"/>
        </p:scale>
        <p:origin x="58"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tx2">
                  <a:lumMod val="5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6C250394-5342-47F7-BAB7-D5272C515AC5}" type="datetimeFigureOut">
              <a:rPr lang="en-IN" smtClean="0"/>
              <a:t>17-12-2024</a:t>
            </a:fld>
            <a:endParaRPr lang="en-IN"/>
          </a:p>
        </p:txBody>
      </p:sp>
      <p:sp>
        <p:nvSpPr>
          <p:cNvPr id="5" name="Footer Placeholder 4"/>
          <p:cNvSpPr>
            <a:spLocks noGrp="1"/>
          </p:cNvSpPr>
          <p:nvPr>
            <p:ph type="ftr" sz="quarter" idx="11"/>
          </p:nvPr>
        </p:nvSpPr>
        <p:spPr>
          <a:xfrm>
            <a:off x="1876424" y="5410201"/>
            <a:ext cx="5124886" cy="365125"/>
          </a:xfrm>
        </p:spPr>
        <p:txBody>
          <a:bodyPr/>
          <a:lstStyle/>
          <a:p>
            <a:endParaRPr lang="en-IN"/>
          </a:p>
        </p:txBody>
      </p:sp>
      <p:sp>
        <p:nvSpPr>
          <p:cNvPr id="6" name="Slide Number Placeholder 5"/>
          <p:cNvSpPr>
            <a:spLocks noGrp="1"/>
          </p:cNvSpPr>
          <p:nvPr>
            <p:ph type="sldNum" sz="quarter" idx="12"/>
          </p:nvPr>
        </p:nvSpPr>
        <p:spPr>
          <a:xfrm>
            <a:off x="9896911" y="5410199"/>
            <a:ext cx="771089" cy="365125"/>
          </a:xfrm>
        </p:spPr>
        <p:txBody>
          <a:bodyPr/>
          <a:lstStyle/>
          <a:p>
            <a:fld id="{CC6C792A-0031-4251-BD6F-4F304B3B835D}" type="slidenum">
              <a:rPr lang="en-IN" smtClean="0"/>
              <a:t>‹#›</a:t>
            </a:fld>
            <a:endParaRPr lang="en-IN"/>
          </a:p>
        </p:txBody>
      </p:sp>
    </p:spTree>
    <p:extLst>
      <p:ext uri="{BB962C8B-B14F-4D97-AF65-F5344CB8AC3E}">
        <p14:creationId xmlns:p14="http://schemas.microsoft.com/office/powerpoint/2010/main" val="9574370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C250394-5342-47F7-BAB7-D5272C515AC5}" type="datetimeFigureOut">
              <a:rPr lang="en-IN" smtClean="0"/>
              <a:t>17-12-2024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C6C792A-0031-4251-BD6F-4F304B3B835D}" type="slidenum">
              <a:rPr lang="en-IN" smtClean="0"/>
              <a:t>‹#›</a:t>
            </a:fld>
            <a:endParaRPr lang="en-IN"/>
          </a:p>
        </p:txBody>
      </p:sp>
    </p:spTree>
    <p:extLst>
      <p:ext uri="{BB962C8B-B14F-4D97-AF65-F5344CB8AC3E}">
        <p14:creationId xmlns:p14="http://schemas.microsoft.com/office/powerpoint/2010/main" val="40939353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C250394-5342-47F7-BAB7-D5272C515AC5}" type="datetimeFigureOut">
              <a:rPr lang="en-IN" smtClean="0"/>
              <a:t>17-12-2024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C6C792A-0031-4251-BD6F-4F304B3B835D}" type="slidenum">
              <a:rPr lang="en-IN" smtClean="0"/>
              <a:t>‹#›</a:t>
            </a:fld>
            <a:endParaRPr lang="en-IN"/>
          </a:p>
        </p:txBody>
      </p:sp>
    </p:spTree>
    <p:extLst>
      <p:ext uri="{BB962C8B-B14F-4D97-AF65-F5344CB8AC3E}">
        <p14:creationId xmlns:p14="http://schemas.microsoft.com/office/powerpoint/2010/main" val="66420250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C250394-5342-47F7-BAB7-D5272C515AC5}" type="datetimeFigureOut">
              <a:rPr lang="en-IN" smtClean="0"/>
              <a:t>17-12-2024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C6C792A-0031-4251-BD6F-4F304B3B835D}" type="slidenum">
              <a:rPr lang="en-IN" smtClean="0"/>
              <a:t>‹#›</a:t>
            </a:fld>
            <a:endParaRPr lang="en-IN"/>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58706699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C250394-5342-47F7-BAB7-D5272C515AC5}" type="datetimeFigureOut">
              <a:rPr lang="en-IN" smtClean="0"/>
              <a:t>17-12-2024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C6C792A-0031-4251-BD6F-4F304B3B835D}" type="slidenum">
              <a:rPr lang="en-IN" smtClean="0"/>
              <a:t>‹#›</a:t>
            </a:fld>
            <a:endParaRPr lang="en-IN"/>
          </a:p>
        </p:txBody>
      </p:sp>
    </p:spTree>
    <p:extLst>
      <p:ext uri="{BB962C8B-B14F-4D97-AF65-F5344CB8AC3E}">
        <p14:creationId xmlns:p14="http://schemas.microsoft.com/office/powerpoint/2010/main" val="100719683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6C250394-5342-47F7-BAB7-D5272C515AC5}" type="datetimeFigureOut">
              <a:rPr lang="en-IN" smtClean="0"/>
              <a:t>17-12-2024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CC6C792A-0031-4251-BD6F-4F304B3B835D}" type="slidenum">
              <a:rPr lang="en-IN" smtClean="0"/>
              <a:t>‹#›</a:t>
            </a:fld>
            <a:endParaRPr lang="en-IN"/>
          </a:p>
        </p:txBody>
      </p:sp>
    </p:spTree>
    <p:extLst>
      <p:ext uri="{BB962C8B-B14F-4D97-AF65-F5344CB8AC3E}">
        <p14:creationId xmlns:p14="http://schemas.microsoft.com/office/powerpoint/2010/main" val="376942344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6C250394-5342-47F7-BAB7-D5272C515AC5}" type="datetimeFigureOut">
              <a:rPr lang="en-IN" smtClean="0"/>
              <a:t>17-12-2024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CC6C792A-0031-4251-BD6F-4F304B3B835D}" type="slidenum">
              <a:rPr lang="en-IN" smtClean="0"/>
              <a:t>‹#›</a:t>
            </a:fld>
            <a:endParaRPr lang="en-IN"/>
          </a:p>
        </p:txBody>
      </p:sp>
    </p:spTree>
    <p:extLst>
      <p:ext uri="{BB962C8B-B14F-4D97-AF65-F5344CB8AC3E}">
        <p14:creationId xmlns:p14="http://schemas.microsoft.com/office/powerpoint/2010/main" val="163142094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C250394-5342-47F7-BAB7-D5272C515AC5}" type="datetimeFigureOut">
              <a:rPr lang="en-IN" smtClean="0"/>
              <a:t>17-12-2024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C6C792A-0031-4251-BD6F-4F304B3B835D}" type="slidenum">
              <a:rPr lang="en-IN" smtClean="0"/>
              <a:t>‹#›</a:t>
            </a:fld>
            <a:endParaRPr lang="en-IN"/>
          </a:p>
        </p:txBody>
      </p:sp>
    </p:spTree>
    <p:extLst>
      <p:ext uri="{BB962C8B-B14F-4D97-AF65-F5344CB8AC3E}">
        <p14:creationId xmlns:p14="http://schemas.microsoft.com/office/powerpoint/2010/main" val="321198228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C250394-5342-47F7-BAB7-D5272C515AC5}" type="datetimeFigureOut">
              <a:rPr lang="en-IN" smtClean="0"/>
              <a:t>17-12-2024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C6C792A-0031-4251-BD6F-4F304B3B835D}" type="slidenum">
              <a:rPr lang="en-IN" smtClean="0"/>
              <a:t>‹#›</a:t>
            </a:fld>
            <a:endParaRPr lang="en-IN"/>
          </a:p>
        </p:txBody>
      </p:sp>
    </p:spTree>
    <p:extLst>
      <p:ext uri="{BB962C8B-B14F-4D97-AF65-F5344CB8AC3E}">
        <p14:creationId xmlns:p14="http://schemas.microsoft.com/office/powerpoint/2010/main" val="7417278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C250394-5342-47F7-BAB7-D5272C515AC5}" type="datetimeFigureOut">
              <a:rPr lang="en-IN" smtClean="0"/>
              <a:t>17-12-2024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C6C792A-0031-4251-BD6F-4F304B3B835D}" type="slidenum">
              <a:rPr lang="en-IN" smtClean="0"/>
              <a:t>‹#›</a:t>
            </a:fld>
            <a:endParaRPr lang="en-IN"/>
          </a:p>
        </p:txBody>
      </p:sp>
    </p:spTree>
    <p:extLst>
      <p:ext uri="{BB962C8B-B14F-4D97-AF65-F5344CB8AC3E}">
        <p14:creationId xmlns:p14="http://schemas.microsoft.com/office/powerpoint/2010/main" val="23260019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C250394-5342-47F7-BAB7-D5272C515AC5}" type="datetimeFigureOut">
              <a:rPr lang="en-IN" smtClean="0"/>
              <a:t>17-12-2024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C6C792A-0031-4251-BD6F-4F304B3B835D}" type="slidenum">
              <a:rPr lang="en-IN" smtClean="0"/>
              <a:t>‹#›</a:t>
            </a:fld>
            <a:endParaRPr lang="en-IN"/>
          </a:p>
        </p:txBody>
      </p:sp>
    </p:spTree>
    <p:extLst>
      <p:ext uri="{BB962C8B-B14F-4D97-AF65-F5344CB8AC3E}">
        <p14:creationId xmlns:p14="http://schemas.microsoft.com/office/powerpoint/2010/main" val="17579919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C250394-5342-47F7-BAB7-D5272C515AC5}" type="datetimeFigureOut">
              <a:rPr lang="en-IN" smtClean="0"/>
              <a:t>17-12-2024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C6C792A-0031-4251-BD6F-4F304B3B835D}" type="slidenum">
              <a:rPr lang="en-IN" smtClean="0"/>
              <a:t>‹#›</a:t>
            </a:fld>
            <a:endParaRPr lang="en-IN"/>
          </a:p>
        </p:txBody>
      </p:sp>
    </p:spTree>
    <p:extLst>
      <p:ext uri="{BB962C8B-B14F-4D97-AF65-F5344CB8AC3E}">
        <p14:creationId xmlns:p14="http://schemas.microsoft.com/office/powerpoint/2010/main" val="14987806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C250394-5342-47F7-BAB7-D5272C515AC5}" type="datetimeFigureOut">
              <a:rPr lang="en-IN" smtClean="0"/>
              <a:t>17-12-2024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CC6C792A-0031-4251-BD6F-4F304B3B835D}" type="slidenum">
              <a:rPr lang="en-IN" smtClean="0"/>
              <a:t>‹#›</a:t>
            </a:fld>
            <a:endParaRPr lang="en-IN"/>
          </a:p>
        </p:txBody>
      </p:sp>
    </p:spTree>
    <p:extLst>
      <p:ext uri="{BB962C8B-B14F-4D97-AF65-F5344CB8AC3E}">
        <p14:creationId xmlns:p14="http://schemas.microsoft.com/office/powerpoint/2010/main" val="7152142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C250394-5342-47F7-BAB7-D5272C515AC5}" type="datetimeFigureOut">
              <a:rPr lang="en-IN" smtClean="0"/>
              <a:t>17-12-2024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CC6C792A-0031-4251-BD6F-4F304B3B835D}" type="slidenum">
              <a:rPr lang="en-IN" smtClean="0"/>
              <a:t>‹#›</a:t>
            </a:fld>
            <a:endParaRPr lang="en-IN"/>
          </a:p>
        </p:txBody>
      </p:sp>
    </p:spTree>
    <p:extLst>
      <p:ext uri="{BB962C8B-B14F-4D97-AF65-F5344CB8AC3E}">
        <p14:creationId xmlns:p14="http://schemas.microsoft.com/office/powerpoint/2010/main" val="28188969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C250394-5342-47F7-BAB7-D5272C515AC5}" type="datetimeFigureOut">
              <a:rPr lang="en-IN" smtClean="0"/>
              <a:t>17-12-2024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CC6C792A-0031-4251-BD6F-4F304B3B835D}" type="slidenum">
              <a:rPr lang="en-IN" smtClean="0"/>
              <a:t>‹#›</a:t>
            </a:fld>
            <a:endParaRPr lang="en-IN"/>
          </a:p>
        </p:txBody>
      </p:sp>
    </p:spTree>
    <p:extLst>
      <p:ext uri="{BB962C8B-B14F-4D97-AF65-F5344CB8AC3E}">
        <p14:creationId xmlns:p14="http://schemas.microsoft.com/office/powerpoint/2010/main" val="7996995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C250394-5342-47F7-BAB7-D5272C515AC5}" type="datetimeFigureOut">
              <a:rPr lang="en-IN" smtClean="0"/>
              <a:t>17-12-2024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C6C792A-0031-4251-BD6F-4F304B3B835D}" type="slidenum">
              <a:rPr lang="en-IN" smtClean="0"/>
              <a:t>‹#›</a:t>
            </a:fld>
            <a:endParaRPr lang="en-IN"/>
          </a:p>
        </p:txBody>
      </p:sp>
    </p:spTree>
    <p:extLst>
      <p:ext uri="{BB962C8B-B14F-4D97-AF65-F5344CB8AC3E}">
        <p14:creationId xmlns:p14="http://schemas.microsoft.com/office/powerpoint/2010/main" val="8420914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C250394-5342-47F7-BAB7-D5272C515AC5}" type="datetimeFigureOut">
              <a:rPr lang="en-IN" smtClean="0"/>
              <a:t>17-12-2024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C6C792A-0031-4251-BD6F-4F304B3B835D}" type="slidenum">
              <a:rPr lang="en-IN" smtClean="0"/>
              <a:t>‹#›</a:t>
            </a:fld>
            <a:endParaRPr lang="en-IN"/>
          </a:p>
        </p:txBody>
      </p:sp>
    </p:spTree>
    <p:extLst>
      <p:ext uri="{BB962C8B-B14F-4D97-AF65-F5344CB8AC3E}">
        <p14:creationId xmlns:p14="http://schemas.microsoft.com/office/powerpoint/2010/main" val="27425258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a:gradFill flip="none" rotWithShape="1">
            <a:gsLst>
              <a:gs pos="0">
                <a:schemeClr val="tx2"/>
              </a:gs>
              <a:gs pos="100000">
                <a:schemeClr val="tx2">
                  <a:lumMod val="50000"/>
                </a:schemeClr>
              </a:gs>
            </a:gsLst>
            <a:lin ang="5400000" scaled="0"/>
            <a:tileRect/>
          </a:gradFill>
        </p:grpSpPr>
        <p:grpSp>
          <p:nvGrpSpPr>
            <p:cNvPr id="9" name="Group 8"/>
            <p:cNvGrpSpPr/>
            <p:nvPr/>
          </p:nvGrpSpPr>
          <p:grpSpPr>
            <a:xfrm>
              <a:off x="-14288" y="0"/>
              <a:ext cx="1220788" cy="6858001"/>
              <a:chOff x="-14288" y="0"/>
              <a:chExt cx="1220788" cy="6858001"/>
            </a:xfrm>
            <a:grp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p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C250394-5342-47F7-BAB7-D5272C515AC5}" type="datetimeFigureOut">
              <a:rPr lang="en-IN" smtClean="0"/>
              <a:t>17-12-2024</a:t>
            </a:fld>
            <a:endParaRPr lang="en-IN"/>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CC6C792A-0031-4251-BD6F-4F304B3B835D}" type="slidenum">
              <a:rPr lang="en-IN" smtClean="0"/>
              <a:t>‹#›</a:t>
            </a:fld>
            <a:endParaRPr lang="en-IN"/>
          </a:p>
        </p:txBody>
      </p:sp>
    </p:spTree>
    <p:extLst>
      <p:ext uri="{BB962C8B-B14F-4D97-AF65-F5344CB8AC3E}">
        <p14:creationId xmlns:p14="http://schemas.microsoft.com/office/powerpoint/2010/main" val="890609507"/>
      </p:ext>
    </p:extLst>
  </p:cSld>
  <p:clrMap bg1="dk1" tx1="lt1" bg2="dk2" tx2="lt2" accent1="accent1" accent2="accent2" accent3="accent3" accent4="accent4" accent5="accent5" accent6="accent6" hlink="hlink" folHlink="folHlink"/>
  <p:sldLayoutIdLst>
    <p:sldLayoutId id="2147484078" r:id="rId1"/>
    <p:sldLayoutId id="2147484079" r:id="rId2"/>
    <p:sldLayoutId id="2147484080" r:id="rId3"/>
    <p:sldLayoutId id="2147484081" r:id="rId4"/>
    <p:sldLayoutId id="2147484082" r:id="rId5"/>
    <p:sldLayoutId id="2147484083" r:id="rId6"/>
    <p:sldLayoutId id="2147484084" r:id="rId7"/>
    <p:sldLayoutId id="2147484085" r:id="rId8"/>
    <p:sldLayoutId id="2147484086" r:id="rId9"/>
    <p:sldLayoutId id="2147484087" r:id="rId10"/>
    <p:sldLayoutId id="2147484088" r:id="rId11"/>
    <p:sldLayoutId id="2147484089" r:id="rId12"/>
    <p:sldLayoutId id="2147484090" r:id="rId13"/>
    <p:sldLayoutId id="2147484091" r:id="rId14"/>
    <p:sldLayoutId id="2147484092" r:id="rId15"/>
    <p:sldLayoutId id="2147484093" r:id="rId16"/>
    <p:sldLayoutId id="2147484094"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ABA0BD-DD85-3771-3232-19325CBC8DF7}"/>
              </a:ext>
            </a:extLst>
          </p:cNvPr>
          <p:cNvSpPr>
            <a:spLocks noGrp="1"/>
          </p:cNvSpPr>
          <p:nvPr>
            <p:ph type="ctrTitle"/>
          </p:nvPr>
        </p:nvSpPr>
        <p:spPr/>
        <p:txBody>
          <a:bodyPr>
            <a:normAutofit/>
          </a:bodyPr>
          <a:lstStyle/>
          <a:p>
            <a:r>
              <a:rPr lang="en-US" dirty="0"/>
              <a:t>Innovative GIS Analysis with </a:t>
            </a:r>
            <a:r>
              <a:rPr lang="en-US" dirty="0" err="1"/>
              <a:t>Geogpt</a:t>
            </a:r>
            <a:br>
              <a:rPr lang="en-US" dirty="0"/>
            </a:br>
            <a:endParaRPr lang="en-IN" dirty="0"/>
          </a:p>
        </p:txBody>
      </p:sp>
      <p:sp>
        <p:nvSpPr>
          <p:cNvPr id="3" name="Subtitle 2">
            <a:extLst>
              <a:ext uri="{FF2B5EF4-FFF2-40B4-BE49-F238E27FC236}">
                <a16:creationId xmlns:a16="http://schemas.microsoft.com/office/drawing/2014/main" id="{9029B847-5401-E624-8D0B-5C0F517219D2}"/>
              </a:ext>
            </a:extLst>
          </p:cNvPr>
          <p:cNvSpPr>
            <a:spLocks noGrp="1"/>
          </p:cNvSpPr>
          <p:nvPr>
            <p:ph type="subTitle" idx="1"/>
          </p:nvPr>
        </p:nvSpPr>
        <p:spPr>
          <a:xfrm>
            <a:off x="1876424" y="3705226"/>
            <a:ext cx="8791575" cy="971550"/>
          </a:xfrm>
        </p:spPr>
        <p:txBody>
          <a:bodyPr>
            <a:normAutofit/>
          </a:bodyPr>
          <a:lstStyle/>
          <a:p>
            <a:r>
              <a:rPr lang="en-US" dirty="0"/>
              <a:t>Harnessing AI for Advanced Geospatial Operations</a:t>
            </a:r>
          </a:p>
          <a:p>
            <a:endParaRPr lang="en-US" dirty="0"/>
          </a:p>
        </p:txBody>
      </p:sp>
      <p:sp>
        <p:nvSpPr>
          <p:cNvPr id="5" name="TextBox 4">
            <a:extLst>
              <a:ext uri="{FF2B5EF4-FFF2-40B4-BE49-F238E27FC236}">
                <a16:creationId xmlns:a16="http://schemas.microsoft.com/office/drawing/2014/main" id="{568B3471-EABF-F372-EA21-839468F20061}"/>
              </a:ext>
            </a:extLst>
          </p:cNvPr>
          <p:cNvSpPr txBox="1"/>
          <p:nvPr/>
        </p:nvSpPr>
        <p:spPr>
          <a:xfrm>
            <a:off x="8562975" y="5558135"/>
            <a:ext cx="3048922" cy="923330"/>
          </a:xfrm>
          <a:prstGeom prst="rect">
            <a:avLst/>
          </a:prstGeom>
          <a:noFill/>
        </p:spPr>
        <p:txBody>
          <a:bodyPr wrap="square">
            <a:spAutoFit/>
          </a:bodyPr>
          <a:lstStyle/>
          <a:p>
            <a:r>
              <a:rPr lang="en-US" dirty="0"/>
              <a:t>Presented by:</a:t>
            </a:r>
          </a:p>
          <a:p>
            <a:r>
              <a:rPr lang="en-US" dirty="0"/>
              <a:t>Date:</a:t>
            </a:r>
          </a:p>
          <a:p>
            <a:r>
              <a:rPr lang="en-US" dirty="0"/>
              <a:t>Event: </a:t>
            </a:r>
            <a:endParaRPr lang="en-IN" dirty="0"/>
          </a:p>
        </p:txBody>
      </p:sp>
    </p:spTree>
    <p:extLst>
      <p:ext uri="{BB962C8B-B14F-4D97-AF65-F5344CB8AC3E}">
        <p14:creationId xmlns:p14="http://schemas.microsoft.com/office/powerpoint/2010/main" val="14836206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ttangolo con angoli arrotondati 4">
            <a:extLst>
              <a:ext uri="{FF2B5EF4-FFF2-40B4-BE49-F238E27FC236}">
                <a16:creationId xmlns:a16="http://schemas.microsoft.com/office/drawing/2014/main" id="{589C7555-42E7-4AA4-C1D4-D378A0AAB232}"/>
              </a:ext>
            </a:extLst>
          </p:cNvPr>
          <p:cNvSpPr/>
          <p:nvPr/>
        </p:nvSpPr>
        <p:spPr>
          <a:xfrm>
            <a:off x="1519084" y="1476746"/>
            <a:ext cx="1995948" cy="816077"/>
          </a:xfrm>
          <a:prstGeom prst="round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1500" dirty="0"/>
              <a:t>GEOGPT OVERVIEW</a:t>
            </a:r>
          </a:p>
        </p:txBody>
      </p:sp>
      <p:sp>
        <p:nvSpPr>
          <p:cNvPr id="6" name="Rettangolo con angoli arrotondati 5">
            <a:extLst>
              <a:ext uri="{FF2B5EF4-FFF2-40B4-BE49-F238E27FC236}">
                <a16:creationId xmlns:a16="http://schemas.microsoft.com/office/drawing/2014/main" id="{5ABFB801-9C24-4CC8-8A2C-493590FB4403}"/>
              </a:ext>
            </a:extLst>
          </p:cNvPr>
          <p:cNvSpPr/>
          <p:nvPr/>
        </p:nvSpPr>
        <p:spPr>
          <a:xfrm>
            <a:off x="1519084" y="2808967"/>
            <a:ext cx="1995948" cy="816077"/>
          </a:xfrm>
          <a:prstGeom prst="round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1500" dirty="0"/>
              <a:t>ENHANCING GEOSPATIAL ANALYSIS</a:t>
            </a:r>
          </a:p>
        </p:txBody>
      </p:sp>
      <p:sp>
        <p:nvSpPr>
          <p:cNvPr id="7" name="Rettangolo con angoli arrotondati 6">
            <a:extLst>
              <a:ext uri="{FF2B5EF4-FFF2-40B4-BE49-F238E27FC236}">
                <a16:creationId xmlns:a16="http://schemas.microsoft.com/office/drawing/2014/main" id="{21B52E9B-1D22-55EF-CAE9-B6DC173C9D19}"/>
              </a:ext>
            </a:extLst>
          </p:cNvPr>
          <p:cNvSpPr/>
          <p:nvPr/>
        </p:nvSpPr>
        <p:spPr>
          <a:xfrm>
            <a:off x="1519084" y="4146758"/>
            <a:ext cx="1995948" cy="816077"/>
          </a:xfrm>
          <a:prstGeom prst="round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1500" dirty="0"/>
              <a:t>BROADENING GIS ACCESSIBILITY</a:t>
            </a:r>
          </a:p>
        </p:txBody>
      </p:sp>
      <p:sp>
        <p:nvSpPr>
          <p:cNvPr id="8" name="Rettangolo con angoli arrotondati 7">
            <a:extLst>
              <a:ext uri="{FF2B5EF4-FFF2-40B4-BE49-F238E27FC236}">
                <a16:creationId xmlns:a16="http://schemas.microsoft.com/office/drawing/2014/main" id="{1396651A-32B5-6A58-194F-273B0E5C54B6}"/>
              </a:ext>
            </a:extLst>
          </p:cNvPr>
          <p:cNvSpPr/>
          <p:nvPr/>
        </p:nvSpPr>
        <p:spPr>
          <a:xfrm>
            <a:off x="1519084" y="5494980"/>
            <a:ext cx="1995948" cy="816077"/>
          </a:xfrm>
          <a:prstGeom prst="round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1500" dirty="0"/>
              <a:t>EFFICIENT WORKFLOW IMPLEMENTATION</a:t>
            </a:r>
          </a:p>
        </p:txBody>
      </p:sp>
      <p:sp>
        <p:nvSpPr>
          <p:cNvPr id="9" name="Title 1">
            <a:extLst>
              <a:ext uri="{FF2B5EF4-FFF2-40B4-BE49-F238E27FC236}">
                <a16:creationId xmlns:a16="http://schemas.microsoft.com/office/drawing/2014/main" id="{C98B8A6C-8173-9FAE-4840-8B178F3377E2}"/>
              </a:ext>
            </a:extLst>
          </p:cNvPr>
          <p:cNvSpPr>
            <a:spLocks noGrp="1"/>
          </p:cNvSpPr>
          <p:nvPr>
            <p:ph type="title"/>
          </p:nvPr>
        </p:nvSpPr>
        <p:spPr>
          <a:xfrm>
            <a:off x="3203852" y="360080"/>
            <a:ext cx="5934511" cy="656356"/>
          </a:xfrm>
        </p:spPr>
        <p:txBody>
          <a:bodyPr/>
          <a:lstStyle/>
          <a:p>
            <a:r>
              <a:rPr lang="en-IN" dirty="0"/>
              <a:t>Introduction to </a:t>
            </a:r>
            <a:r>
              <a:rPr lang="en-IN" dirty="0" err="1"/>
              <a:t>GeoGPT</a:t>
            </a:r>
            <a:endParaRPr lang="en-IN" dirty="0"/>
          </a:p>
        </p:txBody>
      </p:sp>
      <p:sp>
        <p:nvSpPr>
          <p:cNvPr id="11" name="CasellaDiTesto 10">
            <a:extLst>
              <a:ext uri="{FF2B5EF4-FFF2-40B4-BE49-F238E27FC236}">
                <a16:creationId xmlns:a16="http://schemas.microsoft.com/office/drawing/2014/main" id="{4283C0D7-FDC9-C137-B620-F621A237B481}"/>
              </a:ext>
            </a:extLst>
          </p:cNvPr>
          <p:cNvSpPr txBox="1"/>
          <p:nvPr/>
        </p:nvSpPr>
        <p:spPr>
          <a:xfrm>
            <a:off x="4023852" y="1505618"/>
            <a:ext cx="7460225" cy="784830"/>
          </a:xfrm>
          <a:prstGeom prst="rect">
            <a:avLst/>
          </a:prstGeom>
          <a:noFill/>
        </p:spPr>
        <p:txBody>
          <a:bodyPr wrap="square">
            <a:spAutoFit/>
          </a:bodyPr>
          <a:lstStyle/>
          <a:p>
            <a:pPr algn="just"/>
            <a:r>
              <a:rPr lang="en-US" sz="1500" dirty="0"/>
              <a:t>Integrates advanced large language model capabilities tailored for geospatial analysis</a:t>
            </a:r>
          </a:p>
          <a:p>
            <a:pPr algn="just"/>
            <a:endParaRPr lang="en-US" sz="1500" dirty="0"/>
          </a:p>
          <a:p>
            <a:pPr algn="just"/>
            <a:r>
              <a:rPr lang="en-US" sz="1500" dirty="0"/>
              <a:t>Simplifies GIS operations with natural language processing capabilities</a:t>
            </a:r>
          </a:p>
        </p:txBody>
      </p:sp>
      <p:sp>
        <p:nvSpPr>
          <p:cNvPr id="13" name="CasellaDiTesto 12">
            <a:extLst>
              <a:ext uri="{FF2B5EF4-FFF2-40B4-BE49-F238E27FC236}">
                <a16:creationId xmlns:a16="http://schemas.microsoft.com/office/drawing/2014/main" id="{0908B7FC-E4F0-E030-EF37-84B485188313}"/>
              </a:ext>
            </a:extLst>
          </p:cNvPr>
          <p:cNvSpPr txBox="1"/>
          <p:nvPr/>
        </p:nvSpPr>
        <p:spPr>
          <a:xfrm>
            <a:off x="4023852" y="2808504"/>
            <a:ext cx="7322574" cy="784830"/>
          </a:xfrm>
          <a:prstGeom prst="rect">
            <a:avLst/>
          </a:prstGeom>
          <a:noFill/>
        </p:spPr>
        <p:txBody>
          <a:bodyPr wrap="square">
            <a:spAutoFit/>
          </a:bodyPr>
          <a:lstStyle/>
          <a:p>
            <a:pPr algn="just"/>
            <a:r>
              <a:rPr lang="en-US" sz="1500" dirty="0"/>
              <a:t>Transforms complex GIS queries and commands into simple conversational interactions</a:t>
            </a:r>
          </a:p>
          <a:p>
            <a:pPr algn="just"/>
            <a:endParaRPr lang="en-US" sz="1500" dirty="0"/>
          </a:p>
          <a:p>
            <a:pPr algn="just"/>
            <a:r>
              <a:rPr lang="en-US" sz="1500" dirty="0"/>
              <a:t>Automates data collection, analysis, and visualization to accelerate decision-making</a:t>
            </a:r>
          </a:p>
        </p:txBody>
      </p:sp>
      <p:sp>
        <p:nvSpPr>
          <p:cNvPr id="15" name="CasellaDiTesto 14">
            <a:extLst>
              <a:ext uri="{FF2B5EF4-FFF2-40B4-BE49-F238E27FC236}">
                <a16:creationId xmlns:a16="http://schemas.microsoft.com/office/drawing/2014/main" id="{01AD24FD-5B8A-7CB0-6571-02309889DE52}"/>
              </a:ext>
            </a:extLst>
          </p:cNvPr>
          <p:cNvSpPr txBox="1"/>
          <p:nvPr/>
        </p:nvSpPr>
        <p:spPr>
          <a:xfrm>
            <a:off x="4023852" y="4059721"/>
            <a:ext cx="7165258" cy="1015663"/>
          </a:xfrm>
          <a:prstGeom prst="rect">
            <a:avLst/>
          </a:prstGeom>
          <a:noFill/>
        </p:spPr>
        <p:txBody>
          <a:bodyPr wrap="square">
            <a:spAutoFit/>
          </a:bodyPr>
          <a:lstStyle/>
          <a:p>
            <a:pPr algn="just"/>
            <a:r>
              <a:rPr lang="en-US" sz="1500" dirty="0"/>
              <a:t>Makes geospatial analysis accessible to a broader audience, including non-experts</a:t>
            </a:r>
          </a:p>
          <a:p>
            <a:pPr algn="just"/>
            <a:endParaRPr lang="en-US" sz="1500" dirty="0"/>
          </a:p>
          <a:p>
            <a:pPr algn="just"/>
            <a:r>
              <a:rPr lang="en-US" sz="1500" dirty="0"/>
              <a:t>Encourages adoption across various fields like urban planning, environmental monitoring, and resource management</a:t>
            </a:r>
          </a:p>
        </p:txBody>
      </p:sp>
      <p:sp>
        <p:nvSpPr>
          <p:cNvPr id="17" name="CasellaDiTesto 16">
            <a:extLst>
              <a:ext uri="{FF2B5EF4-FFF2-40B4-BE49-F238E27FC236}">
                <a16:creationId xmlns:a16="http://schemas.microsoft.com/office/drawing/2014/main" id="{7AE18DB5-75C9-5FA8-6663-576D7BA8B9BA}"/>
              </a:ext>
            </a:extLst>
          </p:cNvPr>
          <p:cNvSpPr txBox="1"/>
          <p:nvPr/>
        </p:nvSpPr>
        <p:spPr>
          <a:xfrm>
            <a:off x="4023853" y="5395186"/>
            <a:ext cx="7165257" cy="1015663"/>
          </a:xfrm>
          <a:prstGeom prst="rect">
            <a:avLst/>
          </a:prstGeom>
          <a:noFill/>
        </p:spPr>
        <p:txBody>
          <a:bodyPr wrap="square">
            <a:spAutoFit/>
          </a:bodyPr>
          <a:lstStyle/>
          <a:p>
            <a:pPr algn="just"/>
            <a:r>
              <a:rPr lang="en-US" sz="1500" dirty="0"/>
              <a:t>From spatial queries to actionable outputs: </a:t>
            </a:r>
            <a:r>
              <a:rPr lang="en-US" sz="1500" dirty="0" err="1"/>
              <a:t>GeoGPT</a:t>
            </a:r>
            <a:r>
              <a:rPr lang="en-US" sz="1500" dirty="0"/>
              <a:t> streamlines the creation of maps, charts, shapefiles and reports</a:t>
            </a:r>
          </a:p>
          <a:p>
            <a:pPr algn="just"/>
            <a:endParaRPr lang="en-US" sz="1500" dirty="0"/>
          </a:p>
          <a:p>
            <a:pPr algn="just"/>
            <a:r>
              <a:rPr lang="en-US" sz="1500" dirty="0"/>
              <a:t>Reduces manual data manipulation, enhancing productivity and insight discovery</a:t>
            </a:r>
            <a:endParaRPr lang="en-IN" sz="1500" dirty="0"/>
          </a:p>
        </p:txBody>
      </p:sp>
      <p:sp>
        <p:nvSpPr>
          <p:cNvPr id="18" name="Freccia a destra 17">
            <a:extLst>
              <a:ext uri="{FF2B5EF4-FFF2-40B4-BE49-F238E27FC236}">
                <a16:creationId xmlns:a16="http://schemas.microsoft.com/office/drawing/2014/main" id="{2A52B711-207F-18B1-0D3D-5CEFA57092F6}"/>
              </a:ext>
            </a:extLst>
          </p:cNvPr>
          <p:cNvSpPr/>
          <p:nvPr/>
        </p:nvSpPr>
        <p:spPr>
          <a:xfrm rot="19943829">
            <a:off x="3663184" y="1614756"/>
            <a:ext cx="324465" cy="235974"/>
          </a:xfrm>
          <a:prstGeom prst="rightArrow">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9" name="Freccia a destra 18">
            <a:extLst>
              <a:ext uri="{FF2B5EF4-FFF2-40B4-BE49-F238E27FC236}">
                <a16:creationId xmlns:a16="http://schemas.microsoft.com/office/drawing/2014/main" id="{72747684-873E-EA67-A9CA-3C7A58CC155F}"/>
              </a:ext>
            </a:extLst>
          </p:cNvPr>
          <p:cNvSpPr/>
          <p:nvPr/>
        </p:nvSpPr>
        <p:spPr>
          <a:xfrm rot="19943829">
            <a:off x="3663184" y="5606282"/>
            <a:ext cx="324465" cy="235974"/>
          </a:xfrm>
          <a:prstGeom prst="rightArrow">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0" name="Freccia a destra 19">
            <a:extLst>
              <a:ext uri="{FF2B5EF4-FFF2-40B4-BE49-F238E27FC236}">
                <a16:creationId xmlns:a16="http://schemas.microsoft.com/office/drawing/2014/main" id="{00F0EDF7-DF4E-479B-80F5-E8E151F41010}"/>
              </a:ext>
            </a:extLst>
          </p:cNvPr>
          <p:cNvSpPr/>
          <p:nvPr/>
        </p:nvSpPr>
        <p:spPr>
          <a:xfrm rot="19943829">
            <a:off x="3663184" y="4240461"/>
            <a:ext cx="324465" cy="235974"/>
          </a:xfrm>
          <a:prstGeom prst="rightArrow">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1" name="Freccia a destra 20">
            <a:extLst>
              <a:ext uri="{FF2B5EF4-FFF2-40B4-BE49-F238E27FC236}">
                <a16:creationId xmlns:a16="http://schemas.microsoft.com/office/drawing/2014/main" id="{65168210-B687-C80C-3A6C-8E60B64C494C}"/>
              </a:ext>
            </a:extLst>
          </p:cNvPr>
          <p:cNvSpPr/>
          <p:nvPr/>
        </p:nvSpPr>
        <p:spPr>
          <a:xfrm rot="19943829">
            <a:off x="3647768" y="2957993"/>
            <a:ext cx="324465" cy="235974"/>
          </a:xfrm>
          <a:prstGeom prst="rightArrow">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3" name="Freccia a destra 22">
            <a:extLst>
              <a:ext uri="{FF2B5EF4-FFF2-40B4-BE49-F238E27FC236}">
                <a16:creationId xmlns:a16="http://schemas.microsoft.com/office/drawing/2014/main" id="{29BFC7A8-D51F-90BC-2384-9DEA78F6337E}"/>
              </a:ext>
            </a:extLst>
          </p:cNvPr>
          <p:cNvSpPr/>
          <p:nvPr/>
        </p:nvSpPr>
        <p:spPr>
          <a:xfrm rot="1492439">
            <a:off x="3664808" y="1965357"/>
            <a:ext cx="324465" cy="235974"/>
          </a:xfrm>
          <a:prstGeom prst="rightArrow">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4" name="Freccia a destra 23">
            <a:extLst>
              <a:ext uri="{FF2B5EF4-FFF2-40B4-BE49-F238E27FC236}">
                <a16:creationId xmlns:a16="http://schemas.microsoft.com/office/drawing/2014/main" id="{335F3A87-E4EA-93F8-F3CE-6E8C5FB06670}"/>
              </a:ext>
            </a:extLst>
          </p:cNvPr>
          <p:cNvSpPr/>
          <p:nvPr/>
        </p:nvSpPr>
        <p:spPr>
          <a:xfrm rot="1492439">
            <a:off x="3664808" y="6039436"/>
            <a:ext cx="324465" cy="235974"/>
          </a:xfrm>
          <a:prstGeom prst="rightArrow">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5" name="Freccia a destra 24">
            <a:extLst>
              <a:ext uri="{FF2B5EF4-FFF2-40B4-BE49-F238E27FC236}">
                <a16:creationId xmlns:a16="http://schemas.microsoft.com/office/drawing/2014/main" id="{DB5ADA93-B48F-3182-BD1D-6E1B0276545F}"/>
              </a:ext>
            </a:extLst>
          </p:cNvPr>
          <p:cNvSpPr/>
          <p:nvPr/>
        </p:nvSpPr>
        <p:spPr>
          <a:xfrm rot="1492439">
            <a:off x="3646144" y="4656876"/>
            <a:ext cx="324465" cy="235974"/>
          </a:xfrm>
          <a:prstGeom prst="rightArrow">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6" name="Freccia a destra 25">
            <a:extLst>
              <a:ext uri="{FF2B5EF4-FFF2-40B4-BE49-F238E27FC236}">
                <a16:creationId xmlns:a16="http://schemas.microsoft.com/office/drawing/2014/main" id="{4BB3C547-2AD3-09CA-24F1-4BAB6B2BDA3E}"/>
              </a:ext>
            </a:extLst>
          </p:cNvPr>
          <p:cNvSpPr/>
          <p:nvPr/>
        </p:nvSpPr>
        <p:spPr>
          <a:xfrm rot="1492439">
            <a:off x="3667267" y="3297622"/>
            <a:ext cx="324465" cy="235974"/>
          </a:xfrm>
          <a:prstGeom prst="rightArrow">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3075198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2938464-A5E5-C29C-D161-7CCC41135F95}"/>
              </a:ext>
            </a:extLst>
          </p:cNvPr>
          <p:cNvSpPr>
            <a:spLocks noGrp="1"/>
          </p:cNvSpPr>
          <p:nvPr>
            <p:ph type="title"/>
          </p:nvPr>
        </p:nvSpPr>
        <p:spPr>
          <a:xfrm>
            <a:off x="1217613" y="342292"/>
            <a:ext cx="9963148" cy="724507"/>
          </a:xfrm>
        </p:spPr>
        <p:txBody>
          <a:bodyPr>
            <a:normAutofit/>
          </a:bodyPr>
          <a:lstStyle/>
          <a:p>
            <a:r>
              <a:rPr lang="en-IN" sz="2800" dirty="0"/>
              <a:t>Data Integration in Pesaro’s GIS Analysis (CSV/SHAPEFILES)</a:t>
            </a:r>
          </a:p>
        </p:txBody>
      </p:sp>
      <p:pic>
        <p:nvPicPr>
          <p:cNvPr id="27" name="Immagine 26" descr="Immagine che contiene mappa, testo, atlante&#10;&#10;Descrizione generata automaticamente">
            <a:extLst>
              <a:ext uri="{FF2B5EF4-FFF2-40B4-BE49-F238E27FC236}">
                <a16:creationId xmlns:a16="http://schemas.microsoft.com/office/drawing/2014/main" id="{A675CCCC-87AB-2740-998D-5A70AEA025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6452" y="1177528"/>
            <a:ext cx="2383565" cy="2251471"/>
          </a:xfrm>
          <a:prstGeom prst="rect">
            <a:avLst/>
          </a:prstGeom>
        </p:spPr>
      </p:pic>
      <p:pic>
        <p:nvPicPr>
          <p:cNvPr id="29" name="Immagine 28" descr="Immagine che contiene mappa, testo&#10;&#10;Descrizione generata automaticamente">
            <a:extLst>
              <a:ext uri="{FF2B5EF4-FFF2-40B4-BE49-F238E27FC236}">
                <a16:creationId xmlns:a16="http://schemas.microsoft.com/office/drawing/2014/main" id="{5E2B355A-FBB0-52D4-177C-68365BEA85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02435" y="1177527"/>
            <a:ext cx="2438107" cy="2251471"/>
          </a:xfrm>
          <a:prstGeom prst="rect">
            <a:avLst/>
          </a:prstGeom>
        </p:spPr>
      </p:pic>
      <p:pic>
        <p:nvPicPr>
          <p:cNvPr id="31" name="Immagine 30" descr="Immagine che contiene mappa, testo, atlante&#10;&#10;Descrizione generata automaticamente">
            <a:extLst>
              <a:ext uri="{FF2B5EF4-FFF2-40B4-BE49-F238E27FC236}">
                <a16:creationId xmlns:a16="http://schemas.microsoft.com/office/drawing/2014/main" id="{4286DD7F-977C-C8C4-9FDB-28E1CF80A99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82960" y="1177526"/>
            <a:ext cx="2438107" cy="2251471"/>
          </a:xfrm>
          <a:prstGeom prst="rect">
            <a:avLst/>
          </a:prstGeom>
        </p:spPr>
      </p:pic>
      <p:pic>
        <p:nvPicPr>
          <p:cNvPr id="33" name="Immagine 32" descr="Immagine che contiene mappa, testo, atlante&#10;&#10;Descrizione generata automaticamente">
            <a:extLst>
              <a:ext uri="{FF2B5EF4-FFF2-40B4-BE49-F238E27FC236}">
                <a16:creationId xmlns:a16="http://schemas.microsoft.com/office/drawing/2014/main" id="{FBD1FD61-2175-51BF-59C6-1558DED7F6D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63485" y="1177525"/>
            <a:ext cx="2383565" cy="2251471"/>
          </a:xfrm>
          <a:prstGeom prst="rect">
            <a:avLst/>
          </a:prstGeom>
        </p:spPr>
      </p:pic>
      <p:sp>
        <p:nvSpPr>
          <p:cNvPr id="35" name="CasellaDiTesto 34">
            <a:extLst>
              <a:ext uri="{FF2B5EF4-FFF2-40B4-BE49-F238E27FC236}">
                <a16:creationId xmlns:a16="http://schemas.microsoft.com/office/drawing/2014/main" id="{D8AADD9C-60E0-00F8-FFF3-BA3FF8849AE4}"/>
              </a:ext>
            </a:extLst>
          </p:cNvPr>
          <p:cNvSpPr txBox="1"/>
          <p:nvPr/>
        </p:nvSpPr>
        <p:spPr>
          <a:xfrm>
            <a:off x="976452" y="3539724"/>
            <a:ext cx="2383565" cy="400110"/>
          </a:xfrm>
          <a:prstGeom prst="rect">
            <a:avLst/>
          </a:prstGeom>
          <a:noFill/>
        </p:spPr>
        <p:txBody>
          <a:bodyPr wrap="square">
            <a:spAutoFit/>
          </a:bodyPr>
          <a:lstStyle/>
          <a:p>
            <a:r>
              <a:rPr lang="en-US" sz="1000" b="1" dirty="0"/>
              <a:t>Addresses</a:t>
            </a:r>
            <a:r>
              <a:rPr lang="en-US" sz="1000" dirty="0"/>
              <a:t>: Foundation for navigation and urban planning with precise geolocations</a:t>
            </a:r>
          </a:p>
        </p:txBody>
      </p:sp>
      <p:sp>
        <p:nvSpPr>
          <p:cNvPr id="37" name="CasellaDiTesto 36">
            <a:extLst>
              <a:ext uri="{FF2B5EF4-FFF2-40B4-BE49-F238E27FC236}">
                <a16:creationId xmlns:a16="http://schemas.microsoft.com/office/drawing/2014/main" id="{81424087-0BE9-4C37-D5CB-AFF2A65696EA}"/>
              </a:ext>
            </a:extLst>
          </p:cNvPr>
          <p:cNvSpPr txBox="1"/>
          <p:nvPr/>
        </p:nvSpPr>
        <p:spPr>
          <a:xfrm>
            <a:off x="3547893" y="3539724"/>
            <a:ext cx="2951230" cy="400110"/>
          </a:xfrm>
          <a:prstGeom prst="rect">
            <a:avLst/>
          </a:prstGeom>
          <a:noFill/>
        </p:spPr>
        <p:txBody>
          <a:bodyPr wrap="square">
            <a:spAutoFit/>
          </a:bodyPr>
          <a:lstStyle/>
          <a:p>
            <a:r>
              <a:rPr lang="en-US" sz="1000" b="1" dirty="0"/>
              <a:t>Buildings</a:t>
            </a:r>
            <a:r>
              <a:rPr lang="en-US" sz="1000" dirty="0"/>
              <a:t>: Details building heights and construction years, critical for urban morphology studies</a:t>
            </a:r>
          </a:p>
        </p:txBody>
      </p:sp>
      <p:sp>
        <p:nvSpPr>
          <p:cNvPr id="39" name="CasellaDiTesto 38">
            <a:extLst>
              <a:ext uri="{FF2B5EF4-FFF2-40B4-BE49-F238E27FC236}">
                <a16:creationId xmlns:a16="http://schemas.microsoft.com/office/drawing/2014/main" id="{732451C9-3FD2-F6AC-AAAA-71F1727341CD}"/>
              </a:ext>
            </a:extLst>
          </p:cNvPr>
          <p:cNvSpPr txBox="1"/>
          <p:nvPr/>
        </p:nvSpPr>
        <p:spPr>
          <a:xfrm>
            <a:off x="6199187" y="3539723"/>
            <a:ext cx="2632798" cy="400110"/>
          </a:xfrm>
          <a:prstGeom prst="rect">
            <a:avLst/>
          </a:prstGeom>
          <a:noFill/>
        </p:spPr>
        <p:txBody>
          <a:bodyPr wrap="square">
            <a:spAutoFit/>
          </a:bodyPr>
          <a:lstStyle/>
          <a:p>
            <a:r>
              <a:rPr lang="en-US" sz="1000" b="1" dirty="0"/>
              <a:t>Districts</a:t>
            </a:r>
            <a:r>
              <a:rPr lang="en-US" sz="1000" dirty="0"/>
              <a:t>: Demographic and boundary data supporting policy and resource allocation</a:t>
            </a:r>
          </a:p>
        </p:txBody>
      </p:sp>
      <p:sp>
        <p:nvSpPr>
          <p:cNvPr id="41" name="CasellaDiTesto 40">
            <a:extLst>
              <a:ext uri="{FF2B5EF4-FFF2-40B4-BE49-F238E27FC236}">
                <a16:creationId xmlns:a16="http://schemas.microsoft.com/office/drawing/2014/main" id="{A774D071-7506-FB7C-F5A2-8F6DFB438CBA}"/>
              </a:ext>
            </a:extLst>
          </p:cNvPr>
          <p:cNvSpPr txBox="1"/>
          <p:nvPr/>
        </p:nvSpPr>
        <p:spPr>
          <a:xfrm>
            <a:off x="8855449" y="3539723"/>
            <a:ext cx="2491601" cy="400110"/>
          </a:xfrm>
          <a:prstGeom prst="rect">
            <a:avLst/>
          </a:prstGeom>
          <a:noFill/>
        </p:spPr>
        <p:txBody>
          <a:bodyPr wrap="square">
            <a:spAutoFit/>
          </a:bodyPr>
          <a:lstStyle/>
          <a:p>
            <a:r>
              <a:rPr lang="en-US" sz="1000" b="1" dirty="0"/>
              <a:t>Monumental</a:t>
            </a:r>
            <a:r>
              <a:rPr lang="en-US" sz="1000" dirty="0"/>
              <a:t> </a:t>
            </a:r>
            <a:r>
              <a:rPr lang="en-US" sz="1000" b="1" dirty="0"/>
              <a:t>Bonds</a:t>
            </a:r>
            <a:r>
              <a:rPr lang="en-US" sz="1000" dirty="0"/>
              <a:t>: Highlights protected areas, key to cultural heritage and tourism</a:t>
            </a:r>
          </a:p>
        </p:txBody>
      </p:sp>
      <p:pic>
        <p:nvPicPr>
          <p:cNvPr id="43" name="Immagine 42" descr="Immagine che contiene mappa, testo, atlante&#10;&#10;Descrizione generata automaticamente">
            <a:extLst>
              <a:ext uri="{FF2B5EF4-FFF2-40B4-BE49-F238E27FC236}">
                <a16:creationId xmlns:a16="http://schemas.microsoft.com/office/drawing/2014/main" id="{7DA64261-C49A-5533-CC54-2B0CEDDB1A4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62173" y="4093722"/>
            <a:ext cx="2383565" cy="2198376"/>
          </a:xfrm>
          <a:prstGeom prst="rect">
            <a:avLst/>
          </a:prstGeom>
        </p:spPr>
      </p:pic>
      <p:pic>
        <p:nvPicPr>
          <p:cNvPr id="45" name="Immagine 44" descr="Immagine che contiene mappa, testo, atlante&#10;&#10;Descrizione generata automaticamente">
            <a:extLst>
              <a:ext uri="{FF2B5EF4-FFF2-40B4-BE49-F238E27FC236}">
                <a16:creationId xmlns:a16="http://schemas.microsoft.com/office/drawing/2014/main" id="{9B5F49A1-7A9E-A25B-FA60-8671A870041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65668" y="4093722"/>
            <a:ext cx="2383565" cy="2198376"/>
          </a:xfrm>
          <a:prstGeom prst="rect">
            <a:avLst/>
          </a:prstGeom>
        </p:spPr>
      </p:pic>
      <p:pic>
        <p:nvPicPr>
          <p:cNvPr id="47" name="Immagine 46" descr="Immagine che contiene mappa, testo, atlante&#10;&#10;Descrizione generata automaticamente">
            <a:extLst>
              <a:ext uri="{FF2B5EF4-FFF2-40B4-BE49-F238E27FC236}">
                <a16:creationId xmlns:a16="http://schemas.microsoft.com/office/drawing/2014/main" id="{05B658A2-0A62-1F17-9A6A-509AD50300C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869163" y="4093722"/>
            <a:ext cx="2383565" cy="2198377"/>
          </a:xfrm>
          <a:prstGeom prst="rect">
            <a:avLst/>
          </a:prstGeom>
        </p:spPr>
      </p:pic>
      <p:sp>
        <p:nvSpPr>
          <p:cNvPr id="49" name="CasellaDiTesto 48">
            <a:extLst>
              <a:ext uri="{FF2B5EF4-FFF2-40B4-BE49-F238E27FC236}">
                <a16:creationId xmlns:a16="http://schemas.microsoft.com/office/drawing/2014/main" id="{1B81362C-41F9-4347-95FA-5C185BE27B94}"/>
              </a:ext>
            </a:extLst>
          </p:cNvPr>
          <p:cNvSpPr txBox="1"/>
          <p:nvPr/>
        </p:nvSpPr>
        <p:spPr>
          <a:xfrm>
            <a:off x="2168234" y="6412757"/>
            <a:ext cx="2826553" cy="400110"/>
          </a:xfrm>
          <a:prstGeom prst="rect">
            <a:avLst/>
          </a:prstGeom>
          <a:noFill/>
        </p:spPr>
        <p:txBody>
          <a:bodyPr wrap="square">
            <a:spAutoFit/>
          </a:bodyPr>
          <a:lstStyle/>
          <a:p>
            <a:r>
              <a:rPr lang="en-US" sz="1000" b="1" dirty="0"/>
              <a:t>Neighborhoods</a:t>
            </a:r>
            <a:r>
              <a:rPr lang="en-US" sz="1000" dirty="0"/>
              <a:t>: Provides insights into socio-economic patterns for community-focused initiatives</a:t>
            </a:r>
          </a:p>
        </p:txBody>
      </p:sp>
      <p:sp>
        <p:nvSpPr>
          <p:cNvPr id="51" name="CasellaDiTesto 50">
            <a:extLst>
              <a:ext uri="{FF2B5EF4-FFF2-40B4-BE49-F238E27FC236}">
                <a16:creationId xmlns:a16="http://schemas.microsoft.com/office/drawing/2014/main" id="{66FC0054-DE98-40E4-CF27-7FEB9AF3665A}"/>
              </a:ext>
            </a:extLst>
          </p:cNvPr>
          <p:cNvSpPr txBox="1"/>
          <p:nvPr/>
        </p:nvSpPr>
        <p:spPr>
          <a:xfrm>
            <a:off x="4994787" y="6412756"/>
            <a:ext cx="2632798" cy="400110"/>
          </a:xfrm>
          <a:prstGeom prst="rect">
            <a:avLst/>
          </a:prstGeom>
          <a:noFill/>
        </p:spPr>
        <p:txBody>
          <a:bodyPr wrap="square">
            <a:spAutoFit/>
          </a:bodyPr>
          <a:lstStyle/>
          <a:p>
            <a:r>
              <a:rPr lang="en-US" sz="1000" b="1" dirty="0"/>
              <a:t>RoadMap</a:t>
            </a:r>
            <a:r>
              <a:rPr lang="en-US" sz="1000" dirty="0"/>
              <a:t>: Outlines transportation networks, vital for infrastructure planning</a:t>
            </a:r>
          </a:p>
        </p:txBody>
      </p:sp>
      <p:sp>
        <p:nvSpPr>
          <p:cNvPr id="53" name="CasellaDiTesto 52">
            <a:extLst>
              <a:ext uri="{FF2B5EF4-FFF2-40B4-BE49-F238E27FC236}">
                <a16:creationId xmlns:a16="http://schemas.microsoft.com/office/drawing/2014/main" id="{291CDE90-ECA0-C33C-35AC-C30679D52B4B}"/>
              </a:ext>
            </a:extLst>
          </p:cNvPr>
          <p:cNvSpPr txBox="1"/>
          <p:nvPr/>
        </p:nvSpPr>
        <p:spPr>
          <a:xfrm>
            <a:off x="7821340" y="6392597"/>
            <a:ext cx="2431388" cy="400110"/>
          </a:xfrm>
          <a:prstGeom prst="rect">
            <a:avLst/>
          </a:prstGeom>
          <a:noFill/>
        </p:spPr>
        <p:txBody>
          <a:bodyPr wrap="square">
            <a:spAutoFit/>
          </a:bodyPr>
          <a:lstStyle/>
          <a:p>
            <a:r>
              <a:rPr lang="en-US" sz="1000" b="1" dirty="0"/>
              <a:t>ISTAT</a:t>
            </a:r>
            <a:r>
              <a:rPr lang="en-US" sz="1000" dirty="0"/>
              <a:t> </a:t>
            </a:r>
            <a:r>
              <a:rPr lang="en-US" sz="1000" b="1" dirty="0"/>
              <a:t>Sections</a:t>
            </a:r>
            <a:r>
              <a:rPr lang="en-US" sz="1000" dirty="0"/>
              <a:t>: Offers detailed census data for comprehensive statistical analysis</a:t>
            </a:r>
          </a:p>
        </p:txBody>
      </p:sp>
    </p:spTree>
    <p:extLst>
      <p:ext uri="{BB962C8B-B14F-4D97-AF65-F5344CB8AC3E}">
        <p14:creationId xmlns:p14="http://schemas.microsoft.com/office/powerpoint/2010/main" val="35505310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testo 3">
            <a:extLst>
              <a:ext uri="{FF2B5EF4-FFF2-40B4-BE49-F238E27FC236}">
                <a16:creationId xmlns:a16="http://schemas.microsoft.com/office/drawing/2014/main" id="{C805E833-9622-2867-73EE-F73703830FF4}"/>
              </a:ext>
            </a:extLst>
          </p:cNvPr>
          <p:cNvSpPr>
            <a:spLocks noGrp="1"/>
          </p:cNvSpPr>
          <p:nvPr>
            <p:ph type="body" sz="half" idx="2"/>
          </p:nvPr>
        </p:nvSpPr>
        <p:spPr>
          <a:xfrm>
            <a:off x="1328584" y="1956619"/>
            <a:ext cx="4993558" cy="4719485"/>
          </a:xfrm>
        </p:spPr>
        <p:txBody>
          <a:bodyPr>
            <a:normAutofit fontScale="92500" lnSpcReduction="10000"/>
          </a:bodyPr>
          <a:lstStyle/>
          <a:p>
            <a:r>
              <a:rPr lang="en-US" sz="1500" dirty="0"/>
              <a:t>1. </a:t>
            </a:r>
            <a:r>
              <a:rPr lang="en-US" sz="1500" b="1" dirty="0"/>
              <a:t>Loading and Cleaning Data</a:t>
            </a:r>
            <a:r>
              <a:rPr lang="en-US" sz="1500" dirty="0"/>
              <a:t>: Both the CSV and shapefile data were loaded, with a cleaning process to eliminate records with missing values, ensuring high-quality spatial analysis.</a:t>
            </a:r>
          </a:p>
          <a:p>
            <a:r>
              <a:rPr lang="en-US" sz="1500" dirty="0"/>
              <a:t>2. </a:t>
            </a:r>
            <a:r>
              <a:rPr lang="en-US" sz="1500" b="1" dirty="0"/>
              <a:t>Data Integration</a:t>
            </a:r>
            <a:r>
              <a:rPr lang="en-US" sz="1500" dirty="0"/>
              <a:t>: The datasets were joined based on common attributes, such as building height (height in CSV and </a:t>
            </a:r>
            <a:r>
              <a:rPr lang="en-US" sz="1500" dirty="0" err="1"/>
              <a:t>altezza</a:t>
            </a:r>
            <a:r>
              <a:rPr lang="en-US" sz="1500" dirty="0"/>
              <a:t> in the shapefile) and year of construction (</a:t>
            </a:r>
            <a:r>
              <a:rPr lang="en-US" sz="1500" dirty="0" err="1"/>
              <a:t>year_ctr</a:t>
            </a:r>
            <a:r>
              <a:rPr lang="en-US" sz="1500" dirty="0"/>
              <a:t> in CSV and </a:t>
            </a:r>
            <a:r>
              <a:rPr lang="en-US" sz="1500" dirty="0" err="1"/>
              <a:t>annoctr</a:t>
            </a:r>
            <a:r>
              <a:rPr lang="en-US" sz="1500" dirty="0"/>
              <a:t> in the shapefile).</a:t>
            </a:r>
          </a:p>
          <a:p>
            <a:r>
              <a:rPr lang="en-US" sz="1500" dirty="0"/>
              <a:t>3. </a:t>
            </a:r>
            <a:r>
              <a:rPr lang="en-US" sz="1500" b="1" dirty="0"/>
              <a:t>Geospatial Processing</a:t>
            </a:r>
            <a:r>
              <a:rPr lang="en-US" sz="1500" dirty="0"/>
              <a:t>: The script adjusted map projections to ensure that both datasets aligned spatially for accurate geographic representation.</a:t>
            </a:r>
          </a:p>
          <a:p>
            <a:r>
              <a:rPr lang="en-US" sz="1500" dirty="0"/>
              <a:t>4. </a:t>
            </a:r>
            <a:r>
              <a:rPr lang="en-US" sz="1500" b="1" dirty="0"/>
              <a:t>Visualization Execution</a:t>
            </a:r>
            <a:r>
              <a:rPr lang="en-US" sz="1500" dirty="0"/>
              <a:t>: Utilizing matplotlib and </a:t>
            </a:r>
            <a:r>
              <a:rPr lang="en-US" sz="1500" dirty="0" err="1"/>
              <a:t>geopandas</a:t>
            </a:r>
            <a:r>
              <a:rPr lang="en-US" sz="1500" dirty="0"/>
              <a:t>, two maps were created:</a:t>
            </a:r>
          </a:p>
          <a:p>
            <a:pPr marL="285750" indent="-285750">
              <a:buFont typeface="Arial" panose="020B0604020202020204" pitchFamily="34" charset="0"/>
              <a:buChar char="•"/>
            </a:pPr>
            <a:r>
              <a:rPr lang="en-US" sz="1500" u="sng" dirty="0"/>
              <a:t>A map color-coded by building heights to visualize vertical development across Pesaro.</a:t>
            </a:r>
          </a:p>
          <a:p>
            <a:pPr marL="285750" indent="-285750">
              <a:buFont typeface="Arial" panose="020B0604020202020204" pitchFamily="34" charset="0"/>
              <a:buChar char="•"/>
            </a:pPr>
            <a:r>
              <a:rPr lang="en-US" sz="1500" u="sng" dirty="0"/>
              <a:t>A chronological map of buildings highlighting different construction epochs</a:t>
            </a:r>
            <a:r>
              <a:rPr lang="en-US" sz="1500" dirty="0"/>
              <a:t>.</a:t>
            </a:r>
            <a:endParaRPr lang="it-IT" sz="1500" dirty="0"/>
          </a:p>
        </p:txBody>
      </p:sp>
      <p:sp>
        <p:nvSpPr>
          <p:cNvPr id="6" name="CasellaDiTesto 5">
            <a:extLst>
              <a:ext uri="{FF2B5EF4-FFF2-40B4-BE49-F238E27FC236}">
                <a16:creationId xmlns:a16="http://schemas.microsoft.com/office/drawing/2014/main" id="{A9899F3D-4B2D-3F9E-3B0B-3839153A93C7}"/>
              </a:ext>
            </a:extLst>
          </p:cNvPr>
          <p:cNvSpPr txBox="1"/>
          <p:nvPr/>
        </p:nvSpPr>
        <p:spPr>
          <a:xfrm>
            <a:off x="1328584" y="1027474"/>
            <a:ext cx="9534832" cy="646331"/>
          </a:xfrm>
          <a:prstGeom prst="rect">
            <a:avLst/>
          </a:prstGeom>
          <a:noFill/>
        </p:spPr>
        <p:txBody>
          <a:bodyPr wrap="square">
            <a:spAutoFit/>
          </a:bodyPr>
          <a:lstStyle/>
          <a:p>
            <a:r>
              <a:rPr lang="en-US" dirty="0"/>
              <a:t>The LLM-GPT-4 model, utilizing the </a:t>
            </a:r>
            <a:r>
              <a:rPr lang="en-US" dirty="0" err="1"/>
              <a:t>GeoGPT</a:t>
            </a:r>
            <a:r>
              <a:rPr lang="en-US" dirty="0"/>
              <a:t> framework, generated a script to process and integrate both the CSV and shapefile data. Key steps included:</a:t>
            </a:r>
          </a:p>
        </p:txBody>
      </p:sp>
      <p:pic>
        <p:nvPicPr>
          <p:cNvPr id="7" name="Picture 5">
            <a:extLst>
              <a:ext uri="{FF2B5EF4-FFF2-40B4-BE49-F238E27FC236}">
                <a16:creationId xmlns:a16="http://schemas.microsoft.com/office/drawing/2014/main" id="{09164772-12DA-0C2A-226D-4F8E3FEB91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99121" y="1828800"/>
            <a:ext cx="5456904" cy="2919823"/>
          </a:xfrm>
          <a:prstGeom prst="rect">
            <a:avLst/>
          </a:prstGeom>
          <a:ln w="38100">
            <a:solidFill>
              <a:srgbClr val="FF0000"/>
            </a:solidFill>
          </a:ln>
        </p:spPr>
      </p:pic>
      <p:sp>
        <p:nvSpPr>
          <p:cNvPr id="9" name="CasellaDiTesto 8">
            <a:extLst>
              <a:ext uri="{FF2B5EF4-FFF2-40B4-BE49-F238E27FC236}">
                <a16:creationId xmlns:a16="http://schemas.microsoft.com/office/drawing/2014/main" id="{F1BDF7B7-AB53-3334-AB1D-22E6CD979CCD}"/>
              </a:ext>
            </a:extLst>
          </p:cNvPr>
          <p:cNvSpPr txBox="1"/>
          <p:nvPr/>
        </p:nvSpPr>
        <p:spPr>
          <a:xfrm>
            <a:off x="6403259" y="4903618"/>
            <a:ext cx="6100916" cy="553998"/>
          </a:xfrm>
          <a:prstGeom prst="rect">
            <a:avLst/>
          </a:prstGeom>
          <a:noFill/>
        </p:spPr>
        <p:txBody>
          <a:bodyPr wrap="square">
            <a:spAutoFit/>
          </a:bodyPr>
          <a:lstStyle/>
          <a:p>
            <a:r>
              <a:rPr lang="en-IN" sz="1500" i="1" dirty="0"/>
              <a:t>Process from query to solution, highlighting the automated generation and execution of geospatial operations</a:t>
            </a:r>
          </a:p>
        </p:txBody>
      </p:sp>
      <p:sp>
        <p:nvSpPr>
          <p:cNvPr id="10" name="Title 1">
            <a:extLst>
              <a:ext uri="{FF2B5EF4-FFF2-40B4-BE49-F238E27FC236}">
                <a16:creationId xmlns:a16="http://schemas.microsoft.com/office/drawing/2014/main" id="{E90841CD-E767-85DB-2A40-E6054E06E6C1}"/>
              </a:ext>
            </a:extLst>
          </p:cNvPr>
          <p:cNvSpPr>
            <a:spLocks noGrp="1"/>
          </p:cNvSpPr>
          <p:nvPr>
            <p:ph type="title"/>
          </p:nvPr>
        </p:nvSpPr>
        <p:spPr>
          <a:xfrm>
            <a:off x="1184274" y="-140417"/>
            <a:ext cx="9823452" cy="1428750"/>
          </a:xfrm>
        </p:spPr>
        <p:txBody>
          <a:bodyPr/>
          <a:lstStyle/>
          <a:p>
            <a:pPr algn="ctr"/>
            <a:r>
              <a:rPr lang="en-US" dirty="0"/>
              <a:t>EXECUTION PROCESS</a:t>
            </a:r>
            <a:br>
              <a:rPr lang="en-US" dirty="0"/>
            </a:br>
            <a:endParaRPr lang="en-IN" dirty="0"/>
          </a:p>
        </p:txBody>
      </p:sp>
    </p:spTree>
    <p:extLst>
      <p:ext uri="{BB962C8B-B14F-4D97-AF65-F5344CB8AC3E}">
        <p14:creationId xmlns:p14="http://schemas.microsoft.com/office/powerpoint/2010/main" val="39053675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4F6E802-F2AF-2218-9DB6-2BE3B1769D30}"/>
              </a:ext>
            </a:extLst>
          </p:cNvPr>
          <p:cNvSpPr>
            <a:spLocks noGrp="1"/>
          </p:cNvSpPr>
          <p:nvPr>
            <p:ph type="title"/>
          </p:nvPr>
        </p:nvSpPr>
        <p:spPr>
          <a:xfrm>
            <a:off x="1367237" y="217502"/>
            <a:ext cx="2985197" cy="595843"/>
          </a:xfrm>
        </p:spPr>
        <p:txBody>
          <a:bodyPr/>
          <a:lstStyle/>
          <a:p>
            <a:r>
              <a:rPr lang="it-IT" dirty="0"/>
              <a:t>PROMPTS USED</a:t>
            </a:r>
          </a:p>
        </p:txBody>
      </p:sp>
      <p:sp>
        <p:nvSpPr>
          <p:cNvPr id="7" name="TextBox 6">
            <a:extLst>
              <a:ext uri="{FF2B5EF4-FFF2-40B4-BE49-F238E27FC236}">
                <a16:creationId xmlns:a16="http://schemas.microsoft.com/office/drawing/2014/main" id="{7C8FE908-581D-8DEB-75DA-6503B39725AA}"/>
              </a:ext>
            </a:extLst>
          </p:cNvPr>
          <p:cNvSpPr txBox="1"/>
          <p:nvPr/>
        </p:nvSpPr>
        <p:spPr>
          <a:xfrm>
            <a:off x="681038" y="1123951"/>
            <a:ext cx="5481637" cy="5401479"/>
          </a:xfrm>
          <a:prstGeom prst="rect">
            <a:avLst/>
          </a:prstGeom>
          <a:noFill/>
        </p:spPr>
        <p:txBody>
          <a:bodyPr wrap="square">
            <a:spAutoFit/>
          </a:bodyPr>
          <a:lstStyle/>
          <a:p>
            <a:r>
              <a:rPr lang="en-US" sz="1500" dirty="0"/>
              <a:t>Execution Process:</a:t>
            </a:r>
          </a:p>
          <a:p>
            <a:r>
              <a:rPr lang="en-US" sz="1500" dirty="0"/>
              <a:t>1-Code Overview:</a:t>
            </a:r>
          </a:p>
          <a:p>
            <a:pPr marL="285750" indent="-285750">
              <a:buFont typeface="Arial" panose="020B0604020202020204" pitchFamily="34" charset="0"/>
              <a:buChar char="•"/>
            </a:pPr>
            <a:r>
              <a:rPr lang="en-US" sz="1500" dirty="0"/>
              <a:t>Introduces </a:t>
            </a:r>
            <a:r>
              <a:rPr lang="en-US" sz="1500" dirty="0" err="1"/>
              <a:t>GeoGPT’s</a:t>
            </a:r>
            <a:r>
              <a:rPr lang="en-US" sz="1500" dirty="0"/>
              <a:t> Python-based script for processing and visualizing building data in Pesaro using both CSV and shapefile formats.</a:t>
            </a:r>
          </a:p>
          <a:p>
            <a:r>
              <a:rPr lang="en-US" sz="1500" dirty="0"/>
              <a:t>2-Data Integration and Processing:</a:t>
            </a:r>
          </a:p>
          <a:p>
            <a:pPr marL="285750" indent="-285750">
              <a:buFont typeface="Arial" panose="020B0604020202020204" pitchFamily="34" charset="0"/>
              <a:buChar char="•"/>
            </a:pPr>
            <a:r>
              <a:rPr lang="en-US" sz="1500" dirty="0"/>
              <a:t>Utilizes Python libraries such as pandas for data manipulation and </a:t>
            </a:r>
            <a:r>
              <a:rPr lang="en-US" sz="1500" dirty="0" err="1"/>
              <a:t>geopandas</a:t>
            </a:r>
            <a:r>
              <a:rPr lang="en-US" sz="1500" dirty="0"/>
              <a:t> for spatial operations.</a:t>
            </a:r>
          </a:p>
          <a:p>
            <a:pPr marL="285750" indent="-285750">
              <a:buFont typeface="Arial" panose="020B0604020202020204" pitchFamily="34" charset="0"/>
              <a:buChar char="•"/>
            </a:pPr>
            <a:r>
              <a:rPr lang="en-US" sz="1500" dirty="0"/>
              <a:t>Aligns and merges building attributes from CSV (Buildings2005Pesaro.csv) with spatial geometries from shapefiles (edifici2005.shp).</a:t>
            </a:r>
          </a:p>
          <a:p>
            <a:r>
              <a:rPr lang="en-US" sz="1500" dirty="0"/>
              <a:t>3-Automated Visualization:</a:t>
            </a:r>
          </a:p>
          <a:p>
            <a:pPr marL="285750" indent="-285750">
              <a:buFont typeface="Arial" panose="020B0604020202020204" pitchFamily="34" charset="0"/>
              <a:buChar char="•"/>
            </a:pPr>
            <a:r>
              <a:rPr lang="en-US" sz="1500" dirty="0"/>
              <a:t>Generates two maps/shapefiles :</a:t>
            </a:r>
          </a:p>
          <a:p>
            <a:pPr marL="285750" indent="-285750">
              <a:buFont typeface="Arial" panose="020B0604020202020204" pitchFamily="34" charset="0"/>
              <a:buChar char="•"/>
            </a:pPr>
            <a:r>
              <a:rPr lang="en-US" sz="1500" dirty="0"/>
              <a:t>A map color-coded by building heights (height).</a:t>
            </a:r>
          </a:p>
          <a:p>
            <a:pPr marL="285750" indent="-285750">
              <a:buFont typeface="Arial" panose="020B0604020202020204" pitchFamily="34" charset="0"/>
              <a:buChar char="•"/>
            </a:pPr>
            <a:r>
              <a:rPr lang="en-US" sz="1500" dirty="0"/>
              <a:t>A chronological map displaying the year of construction (</a:t>
            </a:r>
            <a:r>
              <a:rPr lang="en-US" sz="1500" dirty="0" err="1"/>
              <a:t>year_ctr</a:t>
            </a:r>
            <a:r>
              <a:rPr lang="en-US" sz="1500" dirty="0"/>
              <a:t>).</a:t>
            </a:r>
          </a:p>
          <a:p>
            <a:r>
              <a:rPr lang="en-US" sz="1500" dirty="0"/>
              <a:t>4-Script Execution:</a:t>
            </a:r>
          </a:p>
          <a:p>
            <a:pPr marL="285750" indent="-285750">
              <a:buFont typeface="Arial" panose="020B0604020202020204" pitchFamily="34" charset="0"/>
              <a:buChar char="•"/>
            </a:pPr>
            <a:r>
              <a:rPr lang="en-US" sz="1500" dirty="0"/>
              <a:t>Details the interactive execution within a python </a:t>
            </a:r>
            <a:r>
              <a:rPr lang="en-US" sz="1500" dirty="0" err="1"/>
              <a:t>vscode</a:t>
            </a:r>
            <a:r>
              <a:rPr lang="en-US" sz="1500" dirty="0"/>
              <a:t> environment, illustrating </a:t>
            </a:r>
            <a:r>
              <a:rPr lang="en-US" sz="1500" dirty="0" err="1"/>
              <a:t>GeoGPT’s</a:t>
            </a:r>
            <a:r>
              <a:rPr lang="en-US" sz="1500" dirty="0"/>
              <a:t> capability to automate the generation of actionable GIS outputs.</a:t>
            </a:r>
          </a:p>
          <a:p>
            <a:pPr marL="285750" indent="-285750">
              <a:buFont typeface="Arial" panose="020B0604020202020204" pitchFamily="34" charset="0"/>
              <a:buChar char="•"/>
            </a:pPr>
            <a:r>
              <a:rPr lang="en-US" sz="1500" dirty="0"/>
              <a:t>Displays how the script interacts with the </a:t>
            </a:r>
            <a:r>
              <a:rPr lang="en-US" sz="1500" dirty="0" err="1"/>
              <a:t>GeoGPT</a:t>
            </a:r>
            <a:r>
              <a:rPr lang="en-US" sz="1500" dirty="0"/>
              <a:t> framework to automate tasks, making complex GIS data analysis more accessible.</a:t>
            </a:r>
          </a:p>
        </p:txBody>
      </p:sp>
      <p:pic>
        <p:nvPicPr>
          <p:cNvPr id="11" name="Picture 10">
            <a:extLst>
              <a:ext uri="{FF2B5EF4-FFF2-40B4-BE49-F238E27FC236}">
                <a16:creationId xmlns:a16="http://schemas.microsoft.com/office/drawing/2014/main" id="{704B51B5-B2C5-152D-BEBC-51035A7C7E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00336" y="1304925"/>
            <a:ext cx="5729475" cy="5015315"/>
          </a:xfrm>
          <a:prstGeom prst="rect">
            <a:avLst/>
          </a:prstGeom>
        </p:spPr>
      </p:pic>
    </p:spTree>
    <p:extLst>
      <p:ext uri="{BB962C8B-B14F-4D97-AF65-F5344CB8AC3E}">
        <p14:creationId xmlns:p14="http://schemas.microsoft.com/office/powerpoint/2010/main" val="34454925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tangolo con angoli arrotondati 3">
            <a:extLst>
              <a:ext uri="{FF2B5EF4-FFF2-40B4-BE49-F238E27FC236}">
                <a16:creationId xmlns:a16="http://schemas.microsoft.com/office/drawing/2014/main" id="{3BF5FF2C-6AF4-7836-0293-54707C2B1D24}"/>
              </a:ext>
            </a:extLst>
          </p:cNvPr>
          <p:cNvSpPr/>
          <p:nvPr/>
        </p:nvSpPr>
        <p:spPr>
          <a:xfrm>
            <a:off x="1191981" y="2131502"/>
            <a:ext cx="4406440" cy="1946428"/>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indent="0">
              <a:buNone/>
            </a:pPr>
            <a:r>
              <a:rPr lang="en-US" sz="1500" b="1" dirty="0"/>
              <a:t>Automated Code Generation</a:t>
            </a:r>
            <a:r>
              <a:rPr lang="en-US" sz="1500" dirty="0"/>
              <a:t>:</a:t>
            </a:r>
          </a:p>
          <a:p>
            <a:pPr algn="just"/>
            <a:r>
              <a:rPr lang="en-US" sz="1500" dirty="0" err="1"/>
              <a:t>GeoGPT</a:t>
            </a:r>
            <a:r>
              <a:rPr lang="en-US" sz="1500" dirty="0"/>
              <a:t> streamlines GIS workflows by automatically generating Python scripts tailored to specific geospatial tasks based on natural language inputs, enhancing productivity and reducing manual coding efforts.</a:t>
            </a:r>
          </a:p>
          <a:p>
            <a:pPr algn="ctr"/>
            <a:endParaRPr lang="it-IT" dirty="0"/>
          </a:p>
        </p:txBody>
      </p:sp>
      <p:sp>
        <p:nvSpPr>
          <p:cNvPr id="5" name="Rettangolo con angoli arrotondati 4">
            <a:extLst>
              <a:ext uri="{FF2B5EF4-FFF2-40B4-BE49-F238E27FC236}">
                <a16:creationId xmlns:a16="http://schemas.microsoft.com/office/drawing/2014/main" id="{886FFD69-E77E-2BAD-7F9F-EC4A893453F0}"/>
              </a:ext>
            </a:extLst>
          </p:cNvPr>
          <p:cNvSpPr/>
          <p:nvPr/>
        </p:nvSpPr>
        <p:spPr>
          <a:xfrm>
            <a:off x="6408737" y="1256429"/>
            <a:ext cx="4406440" cy="1946428"/>
          </a:xfrm>
          <a:prstGeom prst="roundRect">
            <a:avLst/>
          </a:prstGeom>
          <a:no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indent="0">
              <a:buNone/>
            </a:pPr>
            <a:r>
              <a:rPr lang="en-US" sz="1500" b="1" dirty="0"/>
              <a:t>Intelligent Debugging</a:t>
            </a:r>
            <a:r>
              <a:rPr lang="en-US" sz="1500" dirty="0"/>
              <a:t>:</a:t>
            </a:r>
          </a:p>
          <a:p>
            <a:pPr algn="just"/>
            <a:r>
              <a:rPr lang="en-US" sz="1500" dirty="0"/>
              <a:t>Features advanced error detection and correction capabilities, providing real-time debugging assistance during data analysis to ensure the accuracy and reliability of GIS outputs.</a:t>
            </a:r>
          </a:p>
          <a:p>
            <a:pPr algn="ctr"/>
            <a:endParaRPr lang="it-IT" dirty="0"/>
          </a:p>
        </p:txBody>
      </p:sp>
      <p:sp>
        <p:nvSpPr>
          <p:cNvPr id="6" name="Rettangolo con angoli arrotondati 5">
            <a:extLst>
              <a:ext uri="{FF2B5EF4-FFF2-40B4-BE49-F238E27FC236}">
                <a16:creationId xmlns:a16="http://schemas.microsoft.com/office/drawing/2014/main" id="{65BB3630-9171-BD76-3D2C-5A5DB559BEE1}"/>
              </a:ext>
            </a:extLst>
          </p:cNvPr>
          <p:cNvSpPr/>
          <p:nvPr/>
        </p:nvSpPr>
        <p:spPr>
          <a:xfrm>
            <a:off x="5288961" y="4482323"/>
            <a:ext cx="4406440" cy="1946428"/>
          </a:xfrm>
          <a:prstGeom prst="roundRect">
            <a:avLst/>
          </a:prstGeom>
          <a:no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indent="0">
              <a:buNone/>
            </a:pPr>
            <a:r>
              <a:rPr lang="en-US" sz="1500" b="1" dirty="0"/>
              <a:t>Advanced Data Handling</a:t>
            </a:r>
            <a:r>
              <a:rPr lang="en-US" sz="1500" dirty="0"/>
              <a:t>:</a:t>
            </a:r>
          </a:p>
          <a:p>
            <a:pPr algn="just"/>
            <a:r>
              <a:rPr lang="en-US" sz="1500" dirty="0"/>
              <a:t>Supports intricate spatial data manipulations such as projections, transformations, and spatial joins directly through user-friendly commands, making complex operations more accessible to non-experts.</a:t>
            </a:r>
            <a:endParaRPr lang="en-IN" sz="1500" dirty="0"/>
          </a:p>
          <a:p>
            <a:pPr marL="0" indent="0">
              <a:buNone/>
            </a:pPr>
            <a:endParaRPr lang="it-IT" dirty="0"/>
          </a:p>
        </p:txBody>
      </p:sp>
      <p:sp>
        <p:nvSpPr>
          <p:cNvPr id="9" name="Title 1">
            <a:extLst>
              <a:ext uri="{FF2B5EF4-FFF2-40B4-BE49-F238E27FC236}">
                <a16:creationId xmlns:a16="http://schemas.microsoft.com/office/drawing/2014/main" id="{B658CDE0-D438-1122-4D21-B90918D9994A}"/>
              </a:ext>
            </a:extLst>
          </p:cNvPr>
          <p:cNvSpPr>
            <a:spLocks noGrp="1"/>
          </p:cNvSpPr>
          <p:nvPr>
            <p:ph type="title"/>
          </p:nvPr>
        </p:nvSpPr>
        <p:spPr>
          <a:xfrm>
            <a:off x="1455738" y="85118"/>
            <a:ext cx="9905998" cy="1478570"/>
          </a:xfrm>
        </p:spPr>
        <p:txBody>
          <a:bodyPr>
            <a:normAutofit/>
          </a:bodyPr>
          <a:lstStyle/>
          <a:p>
            <a:r>
              <a:rPr lang="en-US" sz="2600" dirty="0"/>
              <a:t>Enhancing GIS with </a:t>
            </a:r>
            <a:r>
              <a:rPr lang="en-US" sz="2600" dirty="0" err="1"/>
              <a:t>GeoGPT</a:t>
            </a:r>
            <a:r>
              <a:rPr lang="en-US" sz="2600" dirty="0"/>
              <a:t>: Capabilities and Innovations</a:t>
            </a:r>
            <a:endParaRPr lang="en-IN" sz="2600" dirty="0"/>
          </a:p>
        </p:txBody>
      </p:sp>
    </p:spTree>
    <p:extLst>
      <p:ext uri="{BB962C8B-B14F-4D97-AF65-F5344CB8AC3E}">
        <p14:creationId xmlns:p14="http://schemas.microsoft.com/office/powerpoint/2010/main" val="24578993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B7725D-1722-218D-7FC9-E29B584F570C}"/>
              </a:ext>
            </a:extLst>
          </p:cNvPr>
          <p:cNvSpPr>
            <a:spLocks noGrp="1"/>
          </p:cNvSpPr>
          <p:nvPr>
            <p:ph type="title"/>
          </p:nvPr>
        </p:nvSpPr>
        <p:spPr>
          <a:xfrm>
            <a:off x="2124906" y="355672"/>
            <a:ext cx="8805656" cy="640011"/>
          </a:xfrm>
        </p:spPr>
        <p:txBody>
          <a:bodyPr/>
          <a:lstStyle/>
          <a:p>
            <a:r>
              <a:rPr lang="en-IN" dirty="0"/>
              <a:t>Results : generated Maps WITH LLM  </a:t>
            </a:r>
          </a:p>
        </p:txBody>
      </p:sp>
      <p:pic>
        <p:nvPicPr>
          <p:cNvPr id="6" name="Content Placeholder 5">
            <a:extLst>
              <a:ext uri="{FF2B5EF4-FFF2-40B4-BE49-F238E27FC236}">
                <a16:creationId xmlns:a16="http://schemas.microsoft.com/office/drawing/2014/main" id="{BAA4C1B8-D18A-B016-A4D3-45B7408DCE39}"/>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708529" y="2414952"/>
            <a:ext cx="3755298" cy="4086225"/>
          </a:xfrm>
        </p:spPr>
      </p:pic>
      <p:sp>
        <p:nvSpPr>
          <p:cNvPr id="12" name="TextBox 11">
            <a:extLst>
              <a:ext uri="{FF2B5EF4-FFF2-40B4-BE49-F238E27FC236}">
                <a16:creationId xmlns:a16="http://schemas.microsoft.com/office/drawing/2014/main" id="{2C00EF7D-FE23-869A-760D-8C1B7A975FF9}"/>
              </a:ext>
            </a:extLst>
          </p:cNvPr>
          <p:cNvSpPr txBox="1"/>
          <p:nvPr/>
        </p:nvSpPr>
        <p:spPr>
          <a:xfrm>
            <a:off x="1609607" y="1341526"/>
            <a:ext cx="3953142" cy="830997"/>
          </a:xfrm>
          <a:prstGeom prst="rect">
            <a:avLst/>
          </a:prstGeom>
          <a:noFill/>
        </p:spPr>
        <p:txBody>
          <a:bodyPr wrap="square">
            <a:spAutoFit/>
          </a:bodyPr>
          <a:lstStyle/>
          <a:p>
            <a:pPr algn="just"/>
            <a:r>
              <a:rPr lang="en-US" sz="1200" b="1" dirty="0"/>
              <a:t>Building Height Map</a:t>
            </a:r>
            <a:r>
              <a:rPr lang="en-US" sz="1200" dirty="0"/>
              <a:t>: This map displays the distribution of building heights, using a gradient color scheme to easily identify areas with taller structures versus lower ones. It is instrumental in urban planning and zoning.</a:t>
            </a:r>
            <a:endParaRPr lang="en-IN" sz="1200" dirty="0"/>
          </a:p>
        </p:txBody>
      </p:sp>
      <p:sp>
        <p:nvSpPr>
          <p:cNvPr id="14" name="TextBox 13">
            <a:extLst>
              <a:ext uri="{FF2B5EF4-FFF2-40B4-BE49-F238E27FC236}">
                <a16:creationId xmlns:a16="http://schemas.microsoft.com/office/drawing/2014/main" id="{93C54349-8BDE-5808-F416-E6B7776AF6C9}"/>
              </a:ext>
            </a:extLst>
          </p:cNvPr>
          <p:cNvSpPr txBox="1"/>
          <p:nvPr/>
        </p:nvSpPr>
        <p:spPr>
          <a:xfrm>
            <a:off x="6826069" y="1341526"/>
            <a:ext cx="4030874" cy="646331"/>
          </a:xfrm>
          <a:prstGeom prst="rect">
            <a:avLst/>
          </a:prstGeom>
          <a:noFill/>
        </p:spPr>
        <p:txBody>
          <a:bodyPr wrap="square">
            <a:spAutoFit/>
          </a:bodyPr>
          <a:lstStyle/>
          <a:p>
            <a:pPr algn="just"/>
            <a:r>
              <a:rPr lang="en-US" sz="1200" b="1" dirty="0"/>
              <a:t>Year of Construction Map</a:t>
            </a:r>
            <a:r>
              <a:rPr lang="en-US" sz="1200" dirty="0"/>
              <a:t>: Reveals the temporal distribution of building activities over decades, which is crucial for historical analysis and future urban planning initiatives.</a:t>
            </a:r>
            <a:endParaRPr lang="en-IN" sz="1200" dirty="0"/>
          </a:p>
        </p:txBody>
      </p:sp>
      <p:pic>
        <p:nvPicPr>
          <p:cNvPr id="5" name="Immagine 4" descr="Immagine che contiene testo, schermata, mappa, diagramma&#10;&#10;Descrizione generata automaticamente">
            <a:extLst>
              <a:ext uri="{FF2B5EF4-FFF2-40B4-BE49-F238E27FC236}">
                <a16:creationId xmlns:a16="http://schemas.microsoft.com/office/drawing/2014/main" id="{BAD006E4-5424-E78C-EBA4-AB9EFFD3DA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16690" y="2414952"/>
            <a:ext cx="3849632" cy="4087376"/>
          </a:xfrm>
          <a:prstGeom prst="rect">
            <a:avLst/>
          </a:prstGeom>
        </p:spPr>
      </p:pic>
    </p:spTree>
    <p:extLst>
      <p:ext uri="{BB962C8B-B14F-4D97-AF65-F5344CB8AC3E}">
        <p14:creationId xmlns:p14="http://schemas.microsoft.com/office/powerpoint/2010/main" val="22382248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F1F392A-FE9D-FC68-B926-20C4933ACE13}"/>
              </a:ext>
            </a:extLst>
          </p:cNvPr>
          <p:cNvSpPr txBox="1"/>
          <p:nvPr/>
        </p:nvSpPr>
        <p:spPr>
          <a:xfrm>
            <a:off x="436976" y="1996156"/>
            <a:ext cx="5354751" cy="1015663"/>
          </a:xfrm>
          <a:prstGeom prst="rect">
            <a:avLst/>
          </a:prstGeom>
          <a:noFill/>
        </p:spPr>
        <p:txBody>
          <a:bodyPr wrap="square">
            <a:spAutoFit/>
          </a:bodyPr>
          <a:lstStyle/>
          <a:p>
            <a:pPr algn="just"/>
            <a:r>
              <a:rPr lang="en-US" sz="1200" b="1" dirty="0"/>
              <a:t>Building Heights Visualization</a:t>
            </a:r>
            <a:r>
              <a:rPr lang="en-US" sz="1200" dirty="0"/>
              <a:t>: This map highlights the vertical dimension of the city's architecture by color-coding buildings according to their height. Buildings are represented in a spectrum of colors from deep blue (lowest heights) to bright yellow (highest heights), offering a quick visual assessment of the urban density and skyscape of Pesaro.</a:t>
            </a:r>
            <a:endParaRPr lang="en-IN" sz="1200" dirty="0"/>
          </a:p>
        </p:txBody>
      </p:sp>
      <p:sp>
        <p:nvSpPr>
          <p:cNvPr id="5" name="TextBox 4">
            <a:extLst>
              <a:ext uri="{FF2B5EF4-FFF2-40B4-BE49-F238E27FC236}">
                <a16:creationId xmlns:a16="http://schemas.microsoft.com/office/drawing/2014/main" id="{1666231C-0848-DCDD-9AFB-E1A19758CF80}"/>
              </a:ext>
            </a:extLst>
          </p:cNvPr>
          <p:cNvSpPr txBox="1"/>
          <p:nvPr/>
        </p:nvSpPr>
        <p:spPr>
          <a:xfrm>
            <a:off x="6394728" y="1996156"/>
            <a:ext cx="5461942" cy="923330"/>
          </a:xfrm>
          <a:prstGeom prst="rect">
            <a:avLst/>
          </a:prstGeom>
          <a:noFill/>
        </p:spPr>
        <p:txBody>
          <a:bodyPr wrap="square">
            <a:spAutoFit/>
          </a:bodyPr>
          <a:lstStyle/>
          <a:p>
            <a:pPr algn="just"/>
            <a:r>
              <a:rPr lang="en-US" sz="1200" b="1" dirty="0"/>
              <a:t>Year of Construction Mapping</a:t>
            </a:r>
            <a:r>
              <a:rPr lang="en-US" sz="1200" dirty="0"/>
              <a:t>: This visualization provides insights into the developmental timeline of Pesaro's buildings. The color gradient ranges from dark blue for the oldest structures to bright yellow for the most recent constructions, revealing patterns of urban expansion and historical preservation areas within the city</a:t>
            </a:r>
            <a:r>
              <a:rPr lang="en-US" dirty="0"/>
              <a:t>.</a:t>
            </a:r>
            <a:endParaRPr lang="en-IN" dirty="0"/>
          </a:p>
        </p:txBody>
      </p:sp>
      <p:pic>
        <p:nvPicPr>
          <p:cNvPr id="7" name="Picture 6">
            <a:extLst>
              <a:ext uri="{FF2B5EF4-FFF2-40B4-BE49-F238E27FC236}">
                <a16:creationId xmlns:a16="http://schemas.microsoft.com/office/drawing/2014/main" id="{CD5CF22F-65A8-1603-F0FC-912630F666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54755" y="3125715"/>
            <a:ext cx="5368565" cy="2634230"/>
          </a:xfrm>
          <a:prstGeom prst="rect">
            <a:avLst/>
          </a:prstGeom>
        </p:spPr>
      </p:pic>
      <p:pic>
        <p:nvPicPr>
          <p:cNvPr id="9" name="Picture 8">
            <a:extLst>
              <a:ext uri="{FF2B5EF4-FFF2-40B4-BE49-F238E27FC236}">
                <a16:creationId xmlns:a16="http://schemas.microsoft.com/office/drawing/2014/main" id="{2BB798AF-DBEB-2B4F-A03C-14ED4F0991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460" y="3125715"/>
            <a:ext cx="5245785" cy="2634229"/>
          </a:xfrm>
          <a:prstGeom prst="rect">
            <a:avLst/>
          </a:prstGeom>
        </p:spPr>
      </p:pic>
      <p:sp>
        <p:nvSpPr>
          <p:cNvPr id="10" name="Title 1">
            <a:extLst>
              <a:ext uri="{FF2B5EF4-FFF2-40B4-BE49-F238E27FC236}">
                <a16:creationId xmlns:a16="http://schemas.microsoft.com/office/drawing/2014/main" id="{9FB2B20B-B4EC-20BB-D57C-014362BDE786}"/>
              </a:ext>
            </a:extLst>
          </p:cNvPr>
          <p:cNvSpPr txBox="1">
            <a:spLocks/>
          </p:cNvSpPr>
          <p:nvPr/>
        </p:nvSpPr>
        <p:spPr>
          <a:xfrm>
            <a:off x="1956619" y="517571"/>
            <a:ext cx="8805656" cy="640011"/>
          </a:xfrm>
          <a:prstGeom prst="rect">
            <a:avLst/>
          </a:prstGeom>
        </p:spPr>
        <p:txBody>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IN" dirty="0"/>
              <a:t>Results : generated Shapefiles WITH GIS </a:t>
            </a:r>
          </a:p>
        </p:txBody>
      </p:sp>
    </p:spTree>
    <p:extLst>
      <p:ext uri="{BB962C8B-B14F-4D97-AF65-F5344CB8AC3E}">
        <p14:creationId xmlns:p14="http://schemas.microsoft.com/office/powerpoint/2010/main" val="305845372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Blu caldo">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40000"/>
              </a:schemeClr>
            </a:gs>
            <a:gs pos="100000">
              <a:schemeClr val="phClr">
                <a:shade val="92000"/>
                <a:hueMod val="104000"/>
                <a:satMod val="140000"/>
                <a:lumMod val="48000"/>
              </a:schemeClr>
            </a:gs>
          </a:gsLst>
          <a:lin ang="5040000" scaled="0"/>
        </a:gradFill>
        <a:blipFill>
          <a:blip xmlns:r="http://schemas.openxmlformats.org/officeDocument/2006/relationships" r:embed="rId1">
            <a:duotone>
              <a:schemeClr val="phClr">
                <a:shade val="48000"/>
                <a:hueMod val="106000"/>
                <a:satMod val="140000"/>
                <a:lumMod val="42000"/>
              </a:schemeClr>
              <a:schemeClr val="phClr">
                <a:tint val="98000"/>
                <a:hueMod val="92000"/>
                <a:satMod val="220000"/>
                <a:lumMod val="9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142578CA-DEC9-49C3-80AF-C113973CC9A9}"/>
    </a:ext>
  </a:extLst>
</a:theme>
</file>

<file path=docProps/app.xml><?xml version="1.0" encoding="utf-8"?>
<Properties xmlns="http://schemas.openxmlformats.org/officeDocument/2006/extended-properties" xmlns:vt="http://schemas.openxmlformats.org/officeDocument/2006/docPropsVTypes">
  <Template>TM03457464[[fn=Dividend]]</Template>
  <TotalTime>392</TotalTime>
  <Words>829</Words>
  <Application>Microsoft Office PowerPoint</Application>
  <PresentationFormat>Widescreen</PresentationFormat>
  <Paragraphs>66</Paragraphs>
  <Slides>8</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8</vt:i4>
      </vt:variant>
    </vt:vector>
  </HeadingPairs>
  <TitlesOfParts>
    <vt:vector size="11" baseType="lpstr">
      <vt:lpstr>Arial</vt:lpstr>
      <vt:lpstr>Tw Cen MT</vt:lpstr>
      <vt:lpstr>Circuit</vt:lpstr>
      <vt:lpstr>Innovative GIS Analysis with Geogpt </vt:lpstr>
      <vt:lpstr>Introduction to GeoGPT</vt:lpstr>
      <vt:lpstr>Data Integration in Pesaro’s GIS Analysis (CSV/SHAPEFILES)</vt:lpstr>
      <vt:lpstr>EXECUTION PROCESS </vt:lpstr>
      <vt:lpstr>PROMPTS USED</vt:lpstr>
      <vt:lpstr>Enhancing GIS with GeoGPT: Capabilities and Innovations</vt:lpstr>
      <vt:lpstr>Results : generated Maps WITH LLM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Nikhil Muralikrishna</dc:creator>
  <cp:lastModifiedBy>Nikhil Muralikrishna</cp:lastModifiedBy>
  <cp:revision>13</cp:revision>
  <dcterms:created xsi:type="dcterms:W3CDTF">2024-12-08T14:15:56Z</dcterms:created>
  <dcterms:modified xsi:type="dcterms:W3CDTF">2024-12-17T12:33:00Z</dcterms:modified>
</cp:coreProperties>
</file>